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82" r:id="rId16"/>
    <p:sldId id="277" r:id="rId17"/>
    <p:sldId id="278" r:id="rId18"/>
    <p:sldId id="279" r:id="rId19"/>
    <p:sldId id="280" r:id="rId20"/>
    <p:sldId id="281" r:id="rId21"/>
    <p:sldId id="283" r:id="rId22"/>
    <p:sldId id="285" r:id="rId23"/>
    <p:sldId id="287" r:id="rId24"/>
    <p:sldId id="286" r:id="rId25"/>
    <p:sldId id="293" r:id="rId26"/>
    <p:sldId id="295" r:id="rId27"/>
    <p:sldId id="296" r:id="rId28"/>
    <p:sldId id="301" r:id="rId29"/>
    <p:sldId id="297" r:id="rId30"/>
    <p:sldId id="298" r:id="rId31"/>
    <p:sldId id="299" r:id="rId32"/>
    <p:sldId id="300" r:id="rId33"/>
    <p:sldId id="294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DBF64-2217-42F4-A443-0B5EC2B73855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8CF3-1302-4478-8646-3DF8E1582F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36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78CF3-1302-4478-8646-3DF8E1582F2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78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13/11/2024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id.minedu.gov.gr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owm.g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518109" y="3068960"/>
            <a:ext cx="6102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b="1" dirty="0"/>
              <a:t>Οδηγός Πρωτοετών</a:t>
            </a:r>
            <a:br>
              <a:rPr lang="el-GR" sz="4000" b="1" dirty="0"/>
            </a:br>
            <a:r>
              <a:rPr lang="el-GR" sz="4000" b="1" dirty="0"/>
              <a:t>Ακαδημαϊκό έτος 202</a:t>
            </a:r>
            <a:r>
              <a:rPr lang="en-US" sz="4000" b="1" dirty="0"/>
              <a:t>4</a:t>
            </a:r>
            <a:r>
              <a:rPr lang="el-GR" sz="4000" b="1" dirty="0"/>
              <a:t>-2</a:t>
            </a:r>
            <a:r>
              <a:rPr lang="en-US" sz="4000" b="1" dirty="0"/>
              <a:t>5</a:t>
            </a:r>
            <a:endParaRPr lang="el-GR" sz="40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-2679" y="404664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7" name="Εικόνα 6" descr="Εικόνα που περιέχει κείμενο, γραμματοσειρά, στιγμιότυπο οθόνης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515859A5-950B-9884-4CF7-6BD02A7D3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" y="780962"/>
            <a:ext cx="3886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267744" y="2071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 </a:t>
            </a:r>
            <a:r>
              <a:rPr lang="el-GR" b="1" dirty="0">
                <a:solidFill>
                  <a:schemeClr val="bg1"/>
                </a:solidFill>
              </a:rPr>
              <a:t>Αίτηση για έκδοση ακαδημαϊκής ταυτότητας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592" y="2551837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Αφού ολοκληρωθεί η ενεργοποίηση του ιδρυματικού λογαριασμού μπορείτε να κάνετε αίτηση για έκδοση Ακαδημαϊκή Ταυτότητα </a:t>
            </a:r>
          </a:p>
          <a:p>
            <a:pPr algn="ctr"/>
            <a:r>
              <a:rPr lang="el-GR" dirty="0">
                <a:hlinkClick r:id="rId2"/>
              </a:rPr>
              <a:t> https://academicid.minedu.gov.gr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700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9794"/>
            <a:ext cx="8820472" cy="458664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Δεξιό βέλος 3"/>
          <p:cNvSpPr/>
          <p:nvPr/>
        </p:nvSpPr>
        <p:spPr>
          <a:xfrm>
            <a:off x="5796136" y="1412776"/>
            <a:ext cx="118813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D0BDF-2154-986E-2231-1FCD10F0ADC7}"/>
              </a:ext>
            </a:extLst>
          </p:cNvPr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465EE-FC9D-CC14-9FD9-06799BBB825D}"/>
              </a:ext>
            </a:extLst>
          </p:cNvPr>
          <p:cNvSpPr txBox="1"/>
          <p:nvPr/>
        </p:nvSpPr>
        <p:spPr>
          <a:xfrm>
            <a:off x="2267744" y="2071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 </a:t>
            </a:r>
            <a:r>
              <a:rPr lang="el-GR" b="1" dirty="0">
                <a:solidFill>
                  <a:schemeClr val="bg1"/>
                </a:solidFill>
              </a:rPr>
              <a:t>Αίτηση για έκδοση ακαδημαϊκής ταυτότητας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2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762"/>
            <a:ext cx="9144000" cy="4804475"/>
          </a:xfrm>
          <a:prstGeom prst="rect">
            <a:avLst/>
          </a:prstGeom>
        </p:spPr>
      </p:pic>
      <p:sp>
        <p:nvSpPr>
          <p:cNvPr id="2" name="Δεξιό βέλος 1"/>
          <p:cNvSpPr/>
          <p:nvPr/>
        </p:nvSpPr>
        <p:spPr>
          <a:xfrm>
            <a:off x="899592" y="3140967"/>
            <a:ext cx="14401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DA3AF-4CBC-DF4F-0945-66D84151F9C9}"/>
              </a:ext>
            </a:extLst>
          </p:cNvPr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677580D4-0C1E-4ED4-8CC3-B7E4141C144E}"/>
              </a:ext>
            </a:extLst>
          </p:cNvPr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5EABA-9E19-212D-5BC2-1D7B7470B339}"/>
              </a:ext>
            </a:extLst>
          </p:cNvPr>
          <p:cNvSpPr txBox="1"/>
          <p:nvPr/>
        </p:nvSpPr>
        <p:spPr>
          <a:xfrm>
            <a:off x="2267744" y="2071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 </a:t>
            </a:r>
            <a:r>
              <a:rPr lang="el-GR" b="1" dirty="0">
                <a:solidFill>
                  <a:schemeClr val="bg1"/>
                </a:solidFill>
              </a:rPr>
              <a:t>Αίτηση για έκδοση ακαδημαϊκής ταυτότητας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5866"/>
            <a:ext cx="7956376" cy="5363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55471C-9248-66CF-2859-EA1153467382}"/>
              </a:ext>
            </a:extLst>
          </p:cNvPr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5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FEC806-567D-15C6-7390-C3F5C2736493}"/>
              </a:ext>
            </a:extLst>
          </p:cNvPr>
          <p:cNvSpPr txBox="1"/>
          <p:nvPr/>
        </p:nvSpPr>
        <p:spPr>
          <a:xfrm>
            <a:off x="0" y="168856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86183"/>
            <a:ext cx="361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Στοιχεία ιδρυματικού λογαριασμού</a:t>
            </a:r>
            <a:r>
              <a:rPr lang="en-US" dirty="0">
                <a:solidFill>
                  <a:schemeClr val="bg1"/>
                </a:solidFill>
              </a:rPr>
              <a:t> 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684"/>
            <a:ext cx="9144000" cy="41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29956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51520" y="2780928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51520" y="4232126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51520" y="486916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23528" y="2348880"/>
            <a:ext cx="11521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23528" y="1772816"/>
            <a:ext cx="11521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251520" y="5445224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323528" y="6021288"/>
            <a:ext cx="288032" cy="1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D84F4-D4C6-D71B-B8F7-44802450897C}"/>
              </a:ext>
            </a:extLst>
          </p:cNvPr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8A4AC-D337-9DB3-A700-1BFE4C602CA8}"/>
              </a:ext>
            </a:extLst>
          </p:cNvPr>
          <p:cNvSpPr txBox="1"/>
          <p:nvPr/>
        </p:nvSpPr>
        <p:spPr>
          <a:xfrm>
            <a:off x="2267744" y="2071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 </a:t>
            </a:r>
            <a:r>
              <a:rPr lang="el-GR" b="1" dirty="0">
                <a:solidFill>
                  <a:schemeClr val="bg1"/>
                </a:solidFill>
              </a:rPr>
              <a:t>Αίτηση για έκδοση ακαδημαϊκής ταυτότητας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0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7175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34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348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0" y="2780928"/>
            <a:ext cx="7020272" cy="2448272"/>
          </a:xfrm>
          <a:prstGeom prst="ellipse">
            <a:avLst/>
          </a:prstGeom>
          <a:solidFill>
            <a:srgbClr val="FF0000">
              <a:alpha val="0"/>
            </a:srgbClr>
          </a:solidFill>
          <a:ln w="1111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82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5925" cy="722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123728" y="4653136"/>
            <a:ext cx="28083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ΚΑΣΤΟΡΙΑ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7020272" y="4653136"/>
            <a:ext cx="54726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ΚΑΣΤΟΡΙΑ</a:t>
            </a:r>
          </a:p>
        </p:txBody>
      </p:sp>
    </p:spTree>
    <p:extLst>
      <p:ext uri="{BB962C8B-B14F-4D97-AF65-F5344CB8AC3E}">
        <p14:creationId xmlns:p14="http://schemas.microsoft.com/office/powerpoint/2010/main" val="176332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68300" cy="85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827584" y="3717032"/>
            <a:ext cx="5976664" cy="20882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123728" y="4761148"/>
            <a:ext cx="259228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ΚΑΣΤΟΡΙΑ</a:t>
            </a:r>
          </a:p>
        </p:txBody>
      </p:sp>
    </p:spTree>
    <p:extLst>
      <p:ext uri="{BB962C8B-B14F-4D97-AF65-F5344CB8AC3E}">
        <p14:creationId xmlns:p14="http://schemas.microsoft.com/office/powerpoint/2010/main" val="119091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54" y="-12333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1691680" y="118036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+mj-lt"/>
              </a:rPr>
              <a:t>Οδηγός ηλεκτρονικών υπηρεσιών για πρωτοετείς φοιτητές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397371" y="2159421"/>
            <a:ext cx="4371966" cy="2539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Ενεργοποίηση Ιδρυματικού Λογαριασμού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Αίτηση Ακαδημαϊκής Ταυτότητας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Εγγραφή – Είσοδος στο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Eclass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Ηλεκτρονικές Υπηρεσίες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059832" y="2492896"/>
            <a:ext cx="311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Εγγραφή στο </a:t>
            </a:r>
            <a:r>
              <a:rPr lang="en-US" sz="2800" b="1" dirty="0" err="1"/>
              <a:t>eclass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02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 descr="Εικόνα που περιέχει κείμενο, στιγμιότυπο οθόνης, εσωτερικό&#10;&#10;Περιγραφή που δημιουργήθηκε αυτόματα"/>
          <p:cNvPicPr/>
          <p:nvPr/>
        </p:nvPicPr>
        <p:blipFill>
          <a:blip r:embed="rId2"/>
          <a:stretch>
            <a:fillRect/>
          </a:stretch>
        </p:blipFill>
        <p:spPr>
          <a:xfrm>
            <a:off x="251777" y="728662"/>
            <a:ext cx="8640445" cy="540067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899592" y="18864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l-GR" dirty="0" err="1"/>
              <a:t>νοίγουμε</a:t>
            </a:r>
            <a:r>
              <a:rPr lang="el-GR" dirty="0"/>
              <a:t> την σελίδα    </a:t>
            </a:r>
            <a:r>
              <a:rPr lang="el-GR" u="sng" dirty="0">
                <a:hlinkClick r:id="rId3"/>
              </a:rPr>
              <a:t>https://eclass.uowm.gr/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48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8145" y="953770"/>
            <a:ext cx="8347710" cy="495046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22860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Από τις βασικές επιλογές στα δεξιά διαλέγουμε την Εγγραφή</a:t>
            </a:r>
          </a:p>
        </p:txBody>
      </p:sp>
      <p:sp>
        <p:nvSpPr>
          <p:cNvPr id="9" name="Βέλος: Δεξιό 3"/>
          <p:cNvSpPr/>
          <p:nvPr/>
        </p:nvSpPr>
        <p:spPr>
          <a:xfrm flipH="1">
            <a:off x="1547664" y="2743201"/>
            <a:ext cx="124777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94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755576" y="54868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Επιλέγουμε στο πλαίσιο Εκπαιδευόμενου το Πιστοποίηση μέσω LDAP </a:t>
            </a:r>
          </a:p>
        </p:txBody>
      </p:sp>
      <p:pic>
        <p:nvPicPr>
          <p:cNvPr id="4" name="Εικόνα 3" descr="Εικόνα που περιέχει κείμενο, στιγμιότυπο οθόνης, οθόνη&#10;&#10;Περιγραφή που δημιουργήθηκε αυτόματα"/>
          <p:cNvPicPr/>
          <p:nvPr/>
        </p:nvPicPr>
        <p:blipFill rotWithShape="1">
          <a:blip r:embed="rId2"/>
          <a:srcRect t="9283" b="9283"/>
          <a:stretch/>
        </p:blipFill>
        <p:spPr>
          <a:xfrm>
            <a:off x="351849" y="944305"/>
            <a:ext cx="8296285" cy="4771171"/>
          </a:xfrm>
          <a:prstGeom prst="rect">
            <a:avLst/>
          </a:prstGeom>
        </p:spPr>
      </p:pic>
      <p:sp>
        <p:nvSpPr>
          <p:cNvPr id="5" name="Βέλος: Δεξιό 5"/>
          <p:cNvSpPr/>
          <p:nvPr/>
        </p:nvSpPr>
        <p:spPr>
          <a:xfrm flipH="1">
            <a:off x="3921249" y="2939365"/>
            <a:ext cx="12763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702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/>
          <p:nvPr/>
        </p:nvPicPr>
        <p:blipFill rotWithShape="1">
          <a:blip r:embed="rId2"/>
          <a:srcRect t="11078" b="11078"/>
          <a:stretch/>
        </p:blipFill>
        <p:spPr>
          <a:xfrm>
            <a:off x="605790" y="1195387"/>
            <a:ext cx="7932420" cy="446722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05790" y="530691"/>
            <a:ext cx="8142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Συμπληρώνουμε τα πεδία με τα στοιχεία του ιδρυματικού λογαριασμού μας</a:t>
            </a:r>
          </a:p>
        </p:txBody>
      </p:sp>
    </p:spTree>
    <p:extLst>
      <p:ext uri="{BB962C8B-B14F-4D97-AF65-F5344CB8AC3E}">
        <p14:creationId xmlns:p14="http://schemas.microsoft.com/office/powerpoint/2010/main" val="231470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4" y="1116732"/>
            <a:ext cx="819291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2564904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Username </a:t>
            </a:r>
            <a:r>
              <a:rPr lang="el-GR" sz="1400" dirty="0"/>
              <a:t>ιδρυματικού λογαριασμού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7047" y="2871192"/>
            <a:ext cx="380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Password </a:t>
            </a:r>
            <a:r>
              <a:rPr lang="el-GR" sz="1400" dirty="0"/>
              <a:t>ιδρυματικού λογαριασμού</a:t>
            </a:r>
          </a:p>
        </p:txBody>
      </p:sp>
    </p:spTree>
    <p:extLst>
      <p:ext uri="{BB962C8B-B14F-4D97-AF65-F5344CB8AC3E}">
        <p14:creationId xmlns:p14="http://schemas.microsoft.com/office/powerpoint/2010/main" val="144950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411760" y="37900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Ηλεκτρονικές υπηρεσίες του Πανεπιστημίου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224" y="5157192"/>
            <a:ext cx="214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https://noc.uowm.gr</a:t>
            </a:r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02ECC-D75F-A17B-1D0A-30A26D0C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95" t="13460" r="21650" b="7160"/>
          <a:stretch/>
        </p:blipFill>
        <p:spPr>
          <a:xfrm>
            <a:off x="467544" y="1273406"/>
            <a:ext cx="524456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8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411760" y="37900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Ηλεκτρονικές υπηρεσίες του Πανεπιστημίου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1EA39-9F84-A7C7-E705-7155D84A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13" t="32360" r="17713" b="10444"/>
          <a:stretch/>
        </p:blipFill>
        <p:spPr>
          <a:xfrm>
            <a:off x="1187624" y="1570712"/>
            <a:ext cx="7512148" cy="41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5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771800" y="2905780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Ηλεκτρονική Γραμματεία</a:t>
            </a:r>
          </a:p>
        </p:txBody>
      </p:sp>
    </p:spTree>
    <p:extLst>
      <p:ext uri="{BB962C8B-B14F-4D97-AF65-F5344CB8AC3E}">
        <p14:creationId xmlns:p14="http://schemas.microsoft.com/office/powerpoint/2010/main" val="3843316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699792" y="39133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Ηλεκτρονική Γραμματεία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F43525-2379-BCC2-B9E9-741E6BE1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8" t="17005" r="5900" b="10228"/>
          <a:stretch/>
        </p:blipFill>
        <p:spPr>
          <a:xfrm>
            <a:off x="683568" y="1543334"/>
            <a:ext cx="7992888" cy="41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11354" y="-12333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411760" y="37900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Ενεργοποίηση ιδρυματικού λογαριασμού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6517" y="3212976"/>
            <a:ext cx="38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Διεύθυνση: </a:t>
            </a:r>
            <a:r>
              <a:rPr lang="en-US" dirty="0"/>
              <a:t>https://uregister.uowm.gr/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935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214638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699792" y="39133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Ηλεκτρονική Γραμματεία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09637-4D1B-78F9-9518-6DC1D4DD8B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75" t="12201" r="20075" b="14720"/>
          <a:stretch/>
        </p:blipFill>
        <p:spPr>
          <a:xfrm>
            <a:off x="1835696" y="1268760"/>
            <a:ext cx="547260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98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EF55FB-E6A8-56B4-0783-1A0C404A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62" t="21177" r="24401" b="27163"/>
          <a:stretch/>
        </p:blipFill>
        <p:spPr>
          <a:xfrm>
            <a:off x="323528" y="1412776"/>
            <a:ext cx="5180631" cy="3078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108520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699792" y="39133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Ηλεκτρονική Γραμματεία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CF92F-5643-CDA9-30F1-82FD560BCF17}"/>
              </a:ext>
            </a:extLst>
          </p:cNvPr>
          <p:cNvSpPr txBox="1"/>
          <p:nvPr/>
        </p:nvSpPr>
        <p:spPr>
          <a:xfrm>
            <a:off x="5431135" y="1951131"/>
            <a:ext cx="3604345" cy="28007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1100" dirty="0">
                <a:solidFill>
                  <a:schemeClr val="bg1"/>
                </a:solidFill>
              </a:rPr>
              <a:t>Από </a:t>
            </a:r>
            <a:r>
              <a:rPr lang="en-US" sz="1100" dirty="0" err="1">
                <a:solidFill>
                  <a:schemeClr val="bg1"/>
                </a:solidFill>
              </a:rPr>
              <a:t>το</a:t>
            </a:r>
            <a:r>
              <a:rPr lang="en-US" sz="1100" dirty="0">
                <a:solidFill>
                  <a:schemeClr val="bg1"/>
                </a:solidFill>
              </a:rPr>
              <a:t>  </a:t>
            </a:r>
            <a:r>
              <a:rPr lang="en-US" sz="1100" dirty="0" err="1">
                <a:solidFill>
                  <a:schemeClr val="bg1"/>
                </a:solidFill>
              </a:rPr>
              <a:t>μενού</a:t>
            </a:r>
            <a:r>
              <a:rPr lang="en-US" sz="1100" dirty="0">
                <a:solidFill>
                  <a:schemeClr val="bg1"/>
                </a:solidFill>
              </a:rPr>
              <a:t>  </a:t>
            </a:r>
            <a:r>
              <a:rPr lang="en-US" sz="1100" dirty="0" err="1">
                <a:solidFill>
                  <a:schemeClr val="bg1"/>
                </a:solidFill>
              </a:rPr>
              <a:t>Εξυ</a:t>
            </a:r>
            <a:r>
              <a:rPr lang="en-US" sz="1100" dirty="0">
                <a:solidFill>
                  <a:schemeClr val="bg1"/>
                </a:solidFill>
              </a:rPr>
              <a:t>πηρέτηση Αιτήσεις -&gt; Νέα Αίτηση μπορείτε να υποβάλλετε μία νέα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α</a:t>
            </a:r>
            <a:r>
              <a:rPr lang="en-US" sz="1100" dirty="0" err="1">
                <a:solidFill>
                  <a:schemeClr val="bg1"/>
                </a:solidFill>
              </a:rPr>
              <a:t>ίτηση</a:t>
            </a:r>
            <a:r>
              <a:rPr lang="en-US" sz="1100" dirty="0">
                <a:solidFill>
                  <a:schemeClr val="bg1"/>
                </a:solidFill>
              </a:rPr>
              <a:t> π</a:t>
            </a:r>
            <a:r>
              <a:rPr lang="en-US" sz="1100" dirty="0" err="1">
                <a:solidFill>
                  <a:schemeClr val="bg1"/>
                </a:solidFill>
              </a:rPr>
              <a:t>ρος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τη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Γρ</a:t>
            </a:r>
            <a:r>
              <a:rPr lang="en-US" sz="1100" dirty="0">
                <a:solidFill>
                  <a:schemeClr val="bg1"/>
                </a:solidFill>
              </a:rPr>
              <a:t>αμματεία του Τμήματός σας. 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Μπ</a:t>
            </a:r>
            <a:r>
              <a:rPr lang="en-US" sz="1100" dirty="0" err="1">
                <a:solidFill>
                  <a:schemeClr val="bg1"/>
                </a:solidFill>
              </a:rPr>
              <a:t>ορείτε</a:t>
            </a:r>
            <a:r>
              <a:rPr lang="en-US" sz="1100" dirty="0">
                <a:solidFill>
                  <a:schemeClr val="bg1"/>
                </a:solidFill>
              </a:rPr>
              <a:t> να α</a:t>
            </a:r>
            <a:r>
              <a:rPr lang="en-US" sz="1100" dirty="0" err="1">
                <a:solidFill>
                  <a:schemeClr val="bg1"/>
                </a:solidFill>
              </a:rPr>
              <a:t>ιτηθείτε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γι</a:t>
            </a:r>
            <a:r>
              <a:rPr lang="en-US" sz="1100" dirty="0">
                <a:solidFill>
                  <a:schemeClr val="bg1"/>
                </a:solidFill>
              </a:rPr>
              <a:t>α: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➢ </a:t>
            </a:r>
            <a:r>
              <a:rPr lang="en-US" sz="1100" dirty="0" err="1">
                <a:solidFill>
                  <a:schemeClr val="bg1"/>
                </a:solidFill>
              </a:rPr>
              <a:t>Έκδοση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ενός</a:t>
            </a:r>
            <a:r>
              <a:rPr lang="en-US" sz="1100" dirty="0">
                <a:solidFill>
                  <a:schemeClr val="bg1"/>
                </a:solidFill>
              </a:rPr>
              <a:t> από τα </a:t>
            </a:r>
            <a:r>
              <a:rPr lang="en-US" sz="1100" dirty="0" err="1">
                <a:solidFill>
                  <a:schemeClr val="bg1"/>
                </a:solidFill>
              </a:rPr>
              <a:t>τυ</a:t>
            </a:r>
            <a:r>
              <a:rPr lang="en-US" sz="1100" dirty="0">
                <a:solidFill>
                  <a:schemeClr val="bg1"/>
                </a:solidFill>
              </a:rPr>
              <a:t>ποποιημένα πιστοποιητικά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➢ </a:t>
            </a:r>
            <a:r>
              <a:rPr lang="en-US" sz="1100" dirty="0" err="1">
                <a:solidFill>
                  <a:schemeClr val="bg1"/>
                </a:solidFill>
              </a:rPr>
              <a:t>Αίτηση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γι</a:t>
            </a:r>
            <a:r>
              <a:rPr lang="en-US" sz="1100" dirty="0">
                <a:solidFill>
                  <a:schemeClr val="bg1"/>
                </a:solidFill>
              </a:rPr>
              <a:t>α προκαθορισμένες ενέργειες (αναστολή    σπουδών, διαγραφή από το Τμήμα)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➢ </a:t>
            </a:r>
            <a:r>
              <a:rPr lang="en-US" sz="1100" dirty="0" err="1">
                <a:solidFill>
                  <a:schemeClr val="bg1"/>
                </a:solidFill>
              </a:rPr>
              <a:t>Αίτηση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γι</a:t>
            </a:r>
            <a:r>
              <a:rPr lang="en-US" sz="1100" dirty="0">
                <a:solidFill>
                  <a:schemeClr val="bg1"/>
                </a:solidFill>
              </a:rPr>
              <a:t>α σίτιση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➢ </a:t>
            </a:r>
            <a:r>
              <a:rPr lang="en-US" sz="1100" dirty="0" err="1">
                <a:solidFill>
                  <a:schemeClr val="bg1"/>
                </a:solidFill>
              </a:rPr>
              <a:t>Άλλη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Αίτηση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με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ελεύθερο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κείμενο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γι</a:t>
            </a:r>
            <a:r>
              <a:rPr lang="en-US" sz="1100" dirty="0">
                <a:solidFill>
                  <a:schemeClr val="bg1"/>
                </a:solidFill>
              </a:rPr>
              <a:t>α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κάποιο αίτημα ή ερώτημα που έχετε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1BF34FD-8F86-B125-3986-85A23EC7F7AE}"/>
              </a:ext>
            </a:extLst>
          </p:cNvPr>
          <p:cNvSpPr/>
          <p:nvPr/>
        </p:nvSpPr>
        <p:spPr>
          <a:xfrm>
            <a:off x="3841955" y="154333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1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203848" y="46441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Ηλεκτρονική Γραμματεία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AED38-4BBF-C066-8038-2542EB71E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51" t="22281" r="27163" b="29840"/>
          <a:stretch/>
        </p:blipFill>
        <p:spPr>
          <a:xfrm>
            <a:off x="1691680" y="1526949"/>
            <a:ext cx="6174432" cy="36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3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1403648" y="2420888"/>
            <a:ext cx="7032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E</a:t>
            </a:r>
            <a:r>
              <a:rPr lang="el-GR" sz="3600" b="1" u="sng" dirty="0"/>
              <a:t>υχαριστούμε για την προσοχή σας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F355A50-9EBF-6518-21E7-C89A3A512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511" y="4715987"/>
            <a:ext cx="3883489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1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-5" r="10858" b="33669"/>
          <a:stretch/>
        </p:blipFill>
        <p:spPr bwMode="auto">
          <a:xfrm>
            <a:off x="792088" y="1075920"/>
            <a:ext cx="7607077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Δεξιό βέλος 2"/>
          <p:cNvSpPr/>
          <p:nvPr/>
        </p:nvSpPr>
        <p:spPr>
          <a:xfrm rot="10800000">
            <a:off x="6516216" y="472514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355976" y="5359029"/>
            <a:ext cx="417646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Για να συνεχίστε επιλέξτε «Ενεργοποίηση λογαριασμού τώρα!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BE028-79FA-E26C-BC3E-45CA97A14EAF}"/>
              </a:ext>
            </a:extLst>
          </p:cNvPr>
          <p:cNvSpPr txBox="1"/>
          <p:nvPr/>
        </p:nvSpPr>
        <p:spPr>
          <a:xfrm>
            <a:off x="11354" y="107186"/>
            <a:ext cx="914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A756B9D4-5FAC-0AC5-9A13-FC4B5C61AB6B}"/>
              </a:ext>
            </a:extLst>
          </p:cNvPr>
          <p:cNvSpPr/>
          <p:nvPr/>
        </p:nvSpPr>
        <p:spPr>
          <a:xfrm>
            <a:off x="2555776" y="19457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Ενεργοποίηση ιδρυματικού λογαριασμού</a:t>
            </a:r>
          </a:p>
        </p:txBody>
      </p:sp>
    </p:spTree>
    <p:extLst>
      <p:ext uri="{BB962C8B-B14F-4D97-AF65-F5344CB8AC3E}">
        <p14:creationId xmlns:p14="http://schemas.microsoft.com/office/powerpoint/2010/main" val="106866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10829" b="27654"/>
          <a:stretch/>
        </p:blipFill>
        <p:spPr bwMode="auto">
          <a:xfrm>
            <a:off x="971600" y="987330"/>
            <a:ext cx="7524328" cy="488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Δεξιό βέλος 3"/>
          <p:cNvSpPr/>
          <p:nvPr/>
        </p:nvSpPr>
        <p:spPr>
          <a:xfrm>
            <a:off x="1835696" y="3444599"/>
            <a:ext cx="15121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4F8E5-8F31-58E2-BBED-411E29F02EE1}"/>
              </a:ext>
            </a:extLst>
          </p:cNvPr>
          <p:cNvSpPr txBox="1"/>
          <p:nvPr/>
        </p:nvSpPr>
        <p:spPr>
          <a:xfrm>
            <a:off x="11354" y="107186"/>
            <a:ext cx="914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4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15616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512" r="10236" b="18178"/>
          <a:stretch/>
        </p:blipFill>
        <p:spPr bwMode="auto">
          <a:xfrm>
            <a:off x="539552" y="1280359"/>
            <a:ext cx="7632392" cy="481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923928" y="5013176"/>
            <a:ext cx="3877319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Στην συνέχεια πληκτρολογείτε είτε το κινητό σας είτε το </a:t>
            </a:r>
            <a:r>
              <a:rPr lang="el-GR" sz="1400" dirty="0" err="1">
                <a:solidFill>
                  <a:schemeClr val="bg1"/>
                </a:solidFill>
              </a:rPr>
              <a:t>email</a:t>
            </a:r>
            <a:r>
              <a:rPr lang="el-GR" sz="1400" dirty="0">
                <a:solidFill>
                  <a:schemeClr val="bg1"/>
                </a:solidFill>
              </a:rPr>
              <a:t> σας (όχι και τα δύο ταυτόχρονα) για να σας σταλεί το </a:t>
            </a:r>
            <a:r>
              <a:rPr lang="en-US" sz="1400" dirty="0">
                <a:solidFill>
                  <a:schemeClr val="bg1"/>
                </a:solidFill>
              </a:rPr>
              <a:t>PIN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9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75C8F-A534-3890-D0CD-C476C41F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13" t="26060" r="27950" b="38389"/>
          <a:stretch/>
        </p:blipFill>
        <p:spPr>
          <a:xfrm>
            <a:off x="1334507" y="1700808"/>
            <a:ext cx="6763018" cy="36004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15616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827584" y="65265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Στην περίπτωση που δεν είναι συμπληρωμένη η πληροφορία για τον ΑΜΚΑ σας στο πληροφοριακό σύστημα της Γραμματείας, τότε θα εμφανιστεί η παρακάτω οθόνη για να τον συμπληρώσετε :</a:t>
            </a:r>
          </a:p>
        </p:txBody>
      </p:sp>
      <p:sp>
        <p:nvSpPr>
          <p:cNvPr id="3" name="Δεξιό βέλος 2"/>
          <p:cNvSpPr/>
          <p:nvPr/>
        </p:nvSpPr>
        <p:spPr>
          <a:xfrm rot="10800000">
            <a:off x="6718842" y="335699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4185241" y="24217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ΑΜΚΑ</a:t>
            </a:r>
          </a:p>
        </p:txBody>
      </p:sp>
    </p:spTree>
    <p:extLst>
      <p:ext uri="{BB962C8B-B14F-4D97-AF65-F5344CB8AC3E}">
        <p14:creationId xmlns:p14="http://schemas.microsoft.com/office/powerpoint/2010/main" val="195390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379732" y="207119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Εισαγωγή κωδικού </a:t>
            </a:r>
            <a:r>
              <a:rPr lang="en-US" dirty="0">
                <a:solidFill>
                  <a:schemeClr val="bg1"/>
                </a:solidFill>
              </a:rPr>
              <a:t>PIN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Picture 2" descr="A cellphone with icons on the screen&#10;&#10;Description automatically generated">
            <a:extLst>
              <a:ext uri="{FF2B5EF4-FFF2-40B4-BE49-F238E27FC236}">
                <a16:creationId xmlns:a16="http://schemas.microsoft.com/office/drawing/2014/main" id="{19FB4647-9B15-A43B-1EDB-9F6CEBBFB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" y="726745"/>
            <a:ext cx="2438095" cy="2438095"/>
          </a:xfrm>
          <a:prstGeom prst="rect">
            <a:avLst/>
          </a:prstGeom>
        </p:spPr>
      </p:pic>
      <p:pic>
        <p:nvPicPr>
          <p:cNvPr id="8" name="Picture 7" descr="A red and white envelope with a black background&#10;&#10;Description automatically generated">
            <a:extLst>
              <a:ext uri="{FF2B5EF4-FFF2-40B4-BE49-F238E27FC236}">
                <a16:creationId xmlns:a16="http://schemas.microsoft.com/office/drawing/2014/main" id="{910A9C58-46F0-536F-2EC3-ABF7C2B53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7" y="3728722"/>
            <a:ext cx="2078360" cy="2078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4FD365-0842-4F10-C095-7A2115FD59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13" t="34880" r="22438" b="17241"/>
          <a:stretch/>
        </p:blipFill>
        <p:spPr>
          <a:xfrm>
            <a:off x="2576329" y="1658022"/>
            <a:ext cx="6609902" cy="36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843808" y="3326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621390" y="182616"/>
            <a:ext cx="226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Ενεργοποίηση χρήστη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352CA-B709-E1ED-AE8B-4A719B67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00" t="23540" r="24013" b="13460"/>
          <a:stretch/>
        </p:blipFill>
        <p:spPr>
          <a:xfrm>
            <a:off x="1691680" y="1401116"/>
            <a:ext cx="6120680" cy="448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42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313</Words>
  <Application>Microsoft Office PowerPoint</Application>
  <PresentationFormat>Προβολή στην οθόνη (4:3)</PresentationFormat>
  <Paragraphs>55</Paragraphs>
  <Slides>33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6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Stefanos</dc:creator>
  <cp:lastModifiedBy>(a) ΚΩΔΩΝΑΣ ΑΛΕΞΑΝΔΡΟΣ</cp:lastModifiedBy>
  <cp:revision>104</cp:revision>
  <dcterms:created xsi:type="dcterms:W3CDTF">2021-10-07T09:55:22Z</dcterms:created>
  <dcterms:modified xsi:type="dcterms:W3CDTF">2024-11-13T09:43:15Z</dcterms:modified>
</cp:coreProperties>
</file>